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1AB26-17CC-F961-F020-D3CBE4210277}" v="141" dt="2022-05-26T11:48:40.129"/>
    <p1510:client id="{5CD012EB-11E9-3C40-F46F-A6C56FC96371}" v="82" dt="2022-03-18T10:09:24.455"/>
    <p1510:client id="{738D4A4D-F36B-4811-8EA9-69347A1EB5AE}" v="25" dt="2022-03-01T21:08:11.902"/>
    <p1510:client id="{8EEBAC74-CC1D-72BD-7E83-EE29D4BB402C}" v="30" dt="2022-05-26T12:07:52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16D5-B4D2-4E1C-B36D-3B3EF1394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41155-8D06-43D2-9290-CC5A625D6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0FC46-B074-4B35-B275-94ABD88A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B59-DD8B-469E-8415-95B6B23BB58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4C012-E8B4-4EE3-87E5-49EFB5CD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263D0-AF11-4A38-8731-39CE9AE4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EB2E-3CEA-471B-95A1-764EE919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9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0687-FD20-4C28-859A-2C07CD01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39748-FC13-433D-ADC5-088D7E0DF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1BE52-5FC1-4223-AECF-4C50C2A4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B59-DD8B-469E-8415-95B6B23BB58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C6BDD-4E5A-4143-B9EE-E7411C6F2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08052-D97A-4E7A-86B7-CB987F88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EB2E-3CEA-471B-95A1-764EE919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4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637F4-5194-47DD-BAC8-764F6E8DA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EE0D1-DAC5-4BBE-BCCD-0C3FDE92D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70AA9-4905-4C85-BB55-9A66D6FEB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B59-DD8B-469E-8415-95B6B23BB58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922B8-877A-468D-91C4-4D4B8C30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EB889-AD93-4444-9AB6-B6EC73D3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EB2E-3CEA-471B-95A1-764EE919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1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6BD81-4FB0-4882-9E88-F7C7B0FF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1BE29-B9D7-4776-8431-F9BF00805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9A0C-437F-4A92-9CDF-8B18E58C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B59-DD8B-469E-8415-95B6B23BB58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6F348-C3FD-4F02-95F3-3622B47C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662F-461A-4566-8B93-3CDFFEE6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EB2E-3CEA-471B-95A1-764EE919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04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F6B5-C652-4703-AFB8-88C03D32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FFC09-EB15-42CB-9F8E-51C525E5C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8C80B-4AF2-4AD7-93DD-03145958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B59-DD8B-469E-8415-95B6B23BB58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D15E0-E4E6-4446-AC06-BE241BA1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88254-006E-4037-9B4B-68012305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EB2E-3CEA-471B-95A1-764EE919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00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B0E4-2770-4827-89B0-07AA0D8F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3B8BA-B9D5-4E47-B8AA-83CE550FD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84542-FEA8-4297-A42B-B66A1C773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28B8A-03D3-47C2-86F0-925D5241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B59-DD8B-469E-8415-95B6B23BB58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55011-6056-4F73-B7DD-CFF8D3729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974AE-79A5-4D4F-9FDF-3566E647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EB2E-3CEA-471B-95A1-764EE919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2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2F69-E3BF-4F67-9D2B-5D557E14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72910-39F0-4D58-AA35-8B49D2B7D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D1A1A-81DD-4C54-8820-7EE55286D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E74FB-F677-46BD-924F-BD32426F7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CD8C2-2CA1-4575-B002-461BEDBF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92A8C-485B-4B21-9E53-0905AA94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B59-DD8B-469E-8415-95B6B23BB58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60273-5C8A-4D35-97BD-7DE94FD8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CEE842-9638-47C6-87C1-FAE6AA1F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EB2E-3CEA-471B-95A1-764EE919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2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A16C-6797-47DD-B076-DBD93D93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27286-2A02-4001-9931-B94C7045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B59-DD8B-469E-8415-95B6B23BB58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C3B76-F8EB-4E12-B2C1-284CBCE1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33695-2629-4D65-B6A5-007ACECF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EB2E-3CEA-471B-95A1-764EE919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339C0-DE4F-4F5D-ACF5-8C5765D5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B59-DD8B-469E-8415-95B6B23BB58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9ACA4-A98E-4105-96F5-CBAD966C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BF55C-B446-486D-9AA8-7BA6DBA3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EB2E-3CEA-471B-95A1-764EE919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0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630D-85E7-4FB7-902D-7AAEB171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231F5-E102-42ED-AAA0-416ED751A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D896F-ABDC-49F2-A6A2-DF0D7AE64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0C732-94BC-4B17-BED7-41F4C4F5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B59-DD8B-469E-8415-95B6B23BB58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F569F-FFA5-4B12-AC0B-027E4C60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64948-0BB4-406B-8FB7-9E384D97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EB2E-3CEA-471B-95A1-764EE919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88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05E8-6508-498C-89E1-3FD9E1C5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01DE0-C7C6-4C26-93FD-C94D4EC0E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BDCF3-38ED-4BD7-8431-9D7755CAB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E0089-CBE0-4665-B825-6A5AC454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B59-DD8B-469E-8415-95B6B23BB58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876FA-A820-4C9C-A7B6-B529397B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4A21A-C345-45F2-B1EC-3CCE13D9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EB2E-3CEA-471B-95A1-764EE919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1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747FA-0438-44AB-970A-009BCB4E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FE1FD-BC21-4CBB-B64A-99033755C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FBF73-E479-46FD-8A40-4DC06502E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9B59-DD8B-469E-8415-95B6B23BB58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A20A9-170E-4779-A90F-C24DFE424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29D0F-075E-4854-9379-38FC77A18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EB2E-3CEA-471B-95A1-764EE919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2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iass@brighterfuturesforchildren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lickr.com/photos/cgc/2974400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heninger.blogspot.com/2013/11/pillars-of-digital-leadership-serie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shapingyouth.org/meetup-com-bringing-communities-together-post-9-11/handshak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s://www.flickr.com/photos/cgc/2974400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73B8A9-48F8-4F8A-A7C9-FA9FA2CE8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Information for Prospective Volunteers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613372-41E0-41DA-A852-145265748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Reading IASS for SEND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Reading IASS for SEND logo&#10;">
            <a:extLst>
              <a:ext uri="{FF2B5EF4-FFF2-40B4-BE49-F238E27FC236}">
                <a16:creationId xmlns:a16="http://schemas.microsoft.com/office/drawing/2014/main" id="{2D55219B-BC1B-46CC-834E-01BBD047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827" y="666728"/>
            <a:ext cx="4181330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F1520B-D4B8-467E-9AE0-BE81D5DCD7B6}"/>
              </a:ext>
            </a:extLst>
          </p:cNvPr>
          <p:cNvSpPr txBox="1">
            <a:spLocks/>
          </p:cNvSpPr>
          <p:nvPr/>
        </p:nvSpPr>
        <p:spPr>
          <a:xfrm>
            <a:off x="-742077" y="3803597"/>
            <a:ext cx="6884895" cy="2096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spcAft>
                <a:spcPts val="600"/>
              </a:spcAft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 2022</a:t>
            </a:r>
          </a:p>
        </p:txBody>
      </p:sp>
    </p:spTree>
    <p:extLst>
      <p:ext uri="{BB962C8B-B14F-4D97-AF65-F5344CB8AC3E}">
        <p14:creationId xmlns:p14="http://schemas.microsoft.com/office/powerpoint/2010/main" val="47982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95835-4034-4F1B-A892-741E347A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dirty="0"/>
              <a:t>Contact</a:t>
            </a:r>
          </a:p>
        </p:txBody>
      </p:sp>
      <p:grpSp>
        <p:nvGrpSpPr>
          <p:cNvPr id="89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F46E-D0BA-49C4-B98A-AC41B02D4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19238" cy="3979585"/>
          </a:xfrm>
        </p:spPr>
        <p:txBody>
          <a:bodyPr anchor="ctr">
            <a:normAutofit/>
          </a:bodyPr>
          <a:lstStyle/>
          <a:p>
            <a:pPr marL="0" indent="0" hangingPunct="0">
              <a:buNone/>
            </a:pPr>
            <a:r>
              <a:rPr lang="en-GB" sz="2000" dirty="0"/>
              <a:t>For an informal chat, please contact:</a:t>
            </a:r>
          </a:p>
          <a:p>
            <a:pPr marL="0" indent="0" hangingPunct="0"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/>
              <a:t>Call: 0118 937 3421 – ask for Sarah Bamford</a:t>
            </a:r>
            <a:endParaRPr lang="en-GB" dirty="0"/>
          </a:p>
          <a:p>
            <a:pPr marL="0" indent="0" hangingPunct="0">
              <a:buNone/>
            </a:pPr>
            <a:r>
              <a:rPr lang="en-GB" sz="2000" dirty="0"/>
              <a:t>Email: </a:t>
            </a:r>
            <a:r>
              <a:rPr lang="en-GB" sz="2000" dirty="0">
                <a:hlinkClick r:id="rId2"/>
              </a:rPr>
              <a:t>iass@brighterfuturesforchildren.org</a:t>
            </a:r>
            <a:r>
              <a:rPr lang="en-GB" sz="2000" dirty="0"/>
              <a:t> </a:t>
            </a:r>
            <a:endParaRPr lang="en-GB" sz="2000" dirty="0">
              <a:cs typeface="Calibri"/>
            </a:endParaRPr>
          </a:p>
          <a:p>
            <a:endParaRPr lang="en-GB" sz="2000" dirty="0"/>
          </a:p>
        </p:txBody>
      </p:sp>
      <p:sp>
        <p:nvSpPr>
          <p:cNvPr id="92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ortrait photograph of IASS volunteer coordinator, Sarah Bamford">
            <a:extLst>
              <a:ext uri="{FF2B5EF4-FFF2-40B4-BE49-F238E27FC236}">
                <a16:creationId xmlns:a16="http://schemas.microsoft.com/office/drawing/2014/main" id="{BEC0AE24-0230-449A-AB9E-0E24F5E2D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3" r="-1" b="1539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939FF-0428-4EE1-9FDD-89541149E179}"/>
              </a:ext>
            </a:extLst>
          </p:cNvPr>
          <p:cNvSpPr txBox="1"/>
          <p:nvPr/>
        </p:nvSpPr>
        <p:spPr>
          <a:xfrm>
            <a:off x="9872134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www.flickr.com/photos/cgc/2974400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3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9124B-ED0C-424A-886F-94CB06B9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en-GB" sz="4000" dirty="0"/>
              <a:t>About Reading IASS for SEND</a:t>
            </a:r>
            <a:br>
              <a:rPr lang="en-GB" sz="2800" dirty="0"/>
            </a:br>
            <a:endParaRPr lang="en-GB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C570-7F7E-47ED-A065-51961593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hangingPunct="0"/>
            <a:r>
              <a:rPr lang="en-GB" sz="2000" dirty="0"/>
              <a:t>A statutory service offering information, advice and support to children, young people, parents and carers of children aged 0-25 with special educational needs or disability (SEND). </a:t>
            </a:r>
          </a:p>
          <a:p>
            <a:pPr hangingPunct="0"/>
            <a:r>
              <a:rPr lang="en-GB" sz="2000" dirty="0"/>
              <a:t>Helps people to express their views </a:t>
            </a:r>
            <a:endParaRPr lang="en-GB" sz="2000" dirty="0">
              <a:cs typeface="Calibri"/>
            </a:endParaRPr>
          </a:p>
          <a:p>
            <a:pPr hangingPunct="0"/>
            <a:r>
              <a:rPr lang="en-GB" sz="2000" dirty="0"/>
              <a:t>Operates at arm’s length from Brighter Futures for Children</a:t>
            </a:r>
            <a:endParaRPr lang="en-GB" sz="2000" dirty="0">
              <a:cs typeface="Calibri"/>
            </a:endParaRPr>
          </a:p>
          <a:p>
            <a:pPr hangingPunct="0"/>
            <a:r>
              <a:rPr lang="en-GB" sz="2000" dirty="0"/>
              <a:t>Provides support and advice that is free, impartial and confidential.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19A0E729-FCDC-6C03-2238-1D61CB74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033" y="824361"/>
            <a:ext cx="5421923" cy="52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A72C7-D665-4AAC-8EBD-F964FFDE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dirty="0"/>
              <a:t>How we help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E0C5B-15FB-45D9-9D0F-039D0E2BC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hangingPunct="0">
              <a:buNone/>
            </a:pPr>
            <a:r>
              <a:rPr lang="en-GB" sz="2000" dirty="0"/>
              <a:t>Education should be a partnership between parents and professionals, but sometimes the relationship can become less effective if</a:t>
            </a:r>
          </a:p>
          <a:p>
            <a:pPr hangingPunct="0"/>
            <a:r>
              <a:rPr lang="en-GB" sz="2000" dirty="0"/>
              <a:t>a parent or carer is unhappy with the SEND provision their child is receiving </a:t>
            </a:r>
          </a:p>
          <a:p>
            <a:pPr marL="0" indent="0" hangingPunct="0">
              <a:buNone/>
            </a:pPr>
            <a:r>
              <a:rPr lang="en-GB" sz="2000" dirty="0"/>
              <a:t>or </a:t>
            </a:r>
          </a:p>
          <a:p>
            <a:pPr hangingPunct="0"/>
            <a:r>
              <a:rPr lang="en-GB" sz="2000" dirty="0"/>
              <a:t>does not understand the education system, legal framework or terminology surrounding SEND </a:t>
            </a:r>
          </a:p>
          <a:p>
            <a:endParaRPr lang="en-GB" sz="2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photo of 3 yellow balls with line drawn faces showing happy, sad and confused facial &#10;expressions">
            <a:extLst>
              <a:ext uri="{FF2B5EF4-FFF2-40B4-BE49-F238E27FC236}">
                <a16:creationId xmlns:a16="http://schemas.microsoft.com/office/drawing/2014/main" id="{21323424-7533-BA03-DF5E-F7DE1D137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70" y="830873"/>
            <a:ext cx="5421922" cy="520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6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3E035-61AE-462F-82BF-4E42182C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dirty="0"/>
              <a:t>How you might help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24154-4863-408F-AC8E-2C4FEDBF5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hangingPunct="0"/>
            <a:r>
              <a:rPr lang="en-GB" sz="2000" dirty="0"/>
              <a:t>Reading IASS supports parents and carers in understanding and navigating the SEND system </a:t>
            </a:r>
          </a:p>
          <a:p>
            <a:pPr hangingPunct="0"/>
            <a:r>
              <a:rPr lang="en-GB" sz="2000" dirty="0"/>
              <a:t>Volunteers have an important role to play in delivering aspects of this support.</a:t>
            </a:r>
          </a:p>
          <a:p>
            <a:pPr hangingPunct="0"/>
            <a:r>
              <a:rPr lang="en-GB" sz="2000" dirty="0"/>
              <a:t>Volunteers may:</a:t>
            </a:r>
          </a:p>
          <a:p>
            <a:pPr lvl="1" hangingPunct="0"/>
            <a:r>
              <a:rPr lang="en-GB" sz="2000" dirty="0"/>
              <a:t>Support a parent in meetings</a:t>
            </a:r>
          </a:p>
          <a:p>
            <a:pPr lvl="1" hangingPunct="0"/>
            <a:r>
              <a:rPr lang="en-GB" sz="2000" dirty="0"/>
              <a:t>Help them express their views</a:t>
            </a:r>
          </a:p>
          <a:p>
            <a:pPr lvl="1" hangingPunct="0"/>
            <a:r>
              <a:rPr lang="en-GB" sz="2000" dirty="0"/>
              <a:t>Take time to talk to them</a:t>
            </a:r>
          </a:p>
          <a:p>
            <a:endParaRPr lang="en-GB" sz="2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aphic showing two outlined faces facing each other with a speech bubble in between them representing talking about many topics.">
            <a:extLst>
              <a:ext uri="{FF2B5EF4-FFF2-40B4-BE49-F238E27FC236}">
                <a16:creationId xmlns:a16="http://schemas.microsoft.com/office/drawing/2014/main" id="{FE2BA0BA-8BEB-456E-8B8E-00AFCF82F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076" r="7784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0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6F284-A77D-4EE3-82C1-C4C19337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dirty="0"/>
              <a:t>Recruitment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0C4C-510B-4C19-9C82-2ED57EF5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hangingPunct="0">
              <a:buNone/>
            </a:pPr>
            <a:endParaRPr lang="en-GB" sz="2000" dirty="0">
              <a:cs typeface="Calibri"/>
            </a:endParaRPr>
          </a:p>
          <a:p>
            <a:pPr hangingPunct="0"/>
            <a:r>
              <a:rPr lang="en-GB" sz="2000" dirty="0"/>
              <a:t>Anyone interested in becoming a volunteer will complete an application form and be interviewed by the Volunteer Coordinator. </a:t>
            </a:r>
          </a:p>
          <a:p>
            <a:pPr hangingPunct="0"/>
            <a:r>
              <a:rPr lang="en-GB" sz="2000" dirty="0"/>
              <a:t>Two references will be requested, and an enhanced DBS check will be made. </a:t>
            </a:r>
            <a:endParaRPr lang="en-GB" dirty="0">
              <a:cs typeface="Calibri"/>
            </a:endParaRPr>
          </a:p>
          <a:p>
            <a:endParaRPr lang="en-GB" sz="2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D07D8-00E5-4F0B-9619-241B32A1CC48}"/>
              </a:ext>
            </a:extLst>
          </p:cNvPr>
          <p:cNvSpPr txBox="1"/>
          <p:nvPr/>
        </p:nvSpPr>
        <p:spPr>
          <a:xfrm>
            <a:off x="9732673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2" tooltip="http://shapingyouth.org/meetup-com-bringing-communities-together-post-9-11/handshak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3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03F0F-3B27-41A2-A578-D304082E1DA7}"/>
              </a:ext>
            </a:extLst>
          </p:cNvPr>
          <p:cNvSpPr txBox="1"/>
          <p:nvPr/>
        </p:nvSpPr>
        <p:spPr>
          <a:xfrm>
            <a:off x="7260646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2" tooltip="http://shapingyouth.org/meetup-com-bringing-communities-together-post-9-11/handshak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3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5" name="Picture 6" descr="Crowds of people standing in a shape that looks like two hands reaching out to each other, representing support.">
            <a:extLst>
              <a:ext uri="{FF2B5EF4-FFF2-40B4-BE49-F238E27FC236}">
                <a16:creationId xmlns:a16="http://schemas.microsoft.com/office/drawing/2014/main" id="{42532010-FAFA-1411-6AE1-79C849AD6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033" y="1151170"/>
            <a:ext cx="5425180" cy="45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9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206BC-A73D-4A6C-B5B8-D9D7013F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39" y="1096185"/>
            <a:ext cx="4777496" cy="1128068"/>
          </a:xfrm>
        </p:spPr>
        <p:txBody>
          <a:bodyPr anchor="ctr">
            <a:noAutofit/>
          </a:bodyPr>
          <a:lstStyle/>
          <a:p>
            <a:r>
              <a:rPr lang="en-GB" sz="4000" dirty="0"/>
              <a:t>Training for the role</a:t>
            </a:r>
            <a:br>
              <a:rPr lang="en-GB" sz="4000" dirty="0"/>
            </a:br>
            <a:endParaRPr lang="en-GB" sz="4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FE632-A203-4D7E-94CF-4408CCE3E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hangingPunct="0">
              <a:buNone/>
            </a:pPr>
            <a:r>
              <a:rPr lang="en-GB" sz="1700" dirty="0"/>
              <a:t>Reading IASS will provide free training to give volunteers the grounding, knowledge and skills needed to be effective. </a:t>
            </a:r>
          </a:p>
          <a:p>
            <a:pPr marL="0" indent="0" hangingPunct="0">
              <a:buNone/>
            </a:pPr>
            <a:r>
              <a:rPr lang="en-GB" sz="1700" dirty="0"/>
              <a:t>Training will be flexible in terms of its delivery and will include:</a:t>
            </a:r>
          </a:p>
          <a:p>
            <a:pPr lvl="0"/>
            <a:r>
              <a:rPr lang="en-GB" sz="1700" dirty="0"/>
              <a:t>The role of the volunteer</a:t>
            </a:r>
          </a:p>
          <a:p>
            <a:pPr lvl="0"/>
            <a:r>
              <a:rPr lang="en-GB" sz="1700" dirty="0"/>
              <a:t>Information about the SEND Code of Practice</a:t>
            </a:r>
          </a:p>
          <a:p>
            <a:pPr lvl="0"/>
            <a:r>
              <a:rPr lang="en-GB" sz="1700" dirty="0"/>
              <a:t>Effective Communication</a:t>
            </a:r>
          </a:p>
          <a:p>
            <a:pPr lvl="0"/>
            <a:r>
              <a:rPr lang="en-GB" sz="1700" dirty="0"/>
              <a:t>Policies and procedures, including, for example, impartiality and confidentiality </a:t>
            </a:r>
          </a:p>
          <a:p>
            <a:pPr marL="0" indent="0">
              <a:buNone/>
            </a:pPr>
            <a:r>
              <a:rPr lang="en-GB" sz="1700" dirty="0"/>
              <a:t>Volunteer Supporters will also have the opportunity to undertake further online training in SEND law should they wish.</a:t>
            </a:r>
          </a:p>
          <a:p>
            <a:endParaRPr lang="en-GB" sz="1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light bulb surrounded by symbols representing knowledge and learning ">
            <a:extLst>
              <a:ext uri="{FF2B5EF4-FFF2-40B4-BE49-F238E27FC236}">
                <a16:creationId xmlns:a16="http://schemas.microsoft.com/office/drawing/2014/main" id="{678503D3-E5BA-F303-5A52-A48A0D730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359" y="1155080"/>
            <a:ext cx="5424745" cy="455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5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93534-0CEC-4A88-883A-FEFB0D3D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en-GB" sz="4000" dirty="0"/>
              <a:t>Support during training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ADCF5-CF22-4808-97A9-D74C12C27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hangingPunct="0"/>
            <a:r>
              <a:rPr lang="en-GB" sz="1700" dirty="0"/>
              <a:t>There will be opportunities throughout the training period for the coordinator and the volunteer to consider whether volunteering with Reading IASS for SEND is an appropriate role for the trainee. </a:t>
            </a:r>
          </a:p>
          <a:p>
            <a:pPr hangingPunct="0"/>
            <a:r>
              <a:rPr lang="en-GB" sz="1700" dirty="0"/>
              <a:t>The Volunteer Coordinator will provide personal support and advice for volunteers, and if appropriate, individual tutorial sessions will be available.</a:t>
            </a:r>
          </a:p>
          <a:p>
            <a:pPr hangingPunct="0"/>
            <a:r>
              <a:rPr lang="en-GB" sz="1700" dirty="0"/>
              <a:t>If appropriate, after training, the volunteer will have an opportunity to shadow a member of Reading IASS staff, or an experienced volunteer.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Many hands of multiple races fist bumping each other to represent support">
            <a:extLst>
              <a:ext uri="{FF2B5EF4-FFF2-40B4-BE49-F238E27FC236}">
                <a16:creationId xmlns:a16="http://schemas.microsoft.com/office/drawing/2014/main" id="{5702E920-A9B2-47D5-3CC6-DA0BEF5AA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70" y="1159637"/>
            <a:ext cx="5421923" cy="4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8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93534-0CEC-4A88-883A-FEFB0D3D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pPr hangingPunct="0"/>
            <a:r>
              <a:rPr lang="en-GB" sz="4000" dirty="0"/>
              <a:t>Time commitment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ADCF5-CF22-4808-97A9-D74C12C27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hangingPunct="0">
              <a:buNone/>
            </a:pPr>
            <a:r>
              <a:rPr lang="en-GB" sz="2000" dirty="0"/>
              <a:t>Reading IASS responds to the needs of parents/carers as they arise. </a:t>
            </a:r>
          </a:p>
          <a:p>
            <a:pPr marL="0" indent="0" hangingPunct="0">
              <a:buNone/>
            </a:pPr>
            <a:r>
              <a:rPr lang="en-GB" sz="2000" dirty="0"/>
              <a:t>Volunteers will be asked to take on support work on an ad hoc basis. </a:t>
            </a:r>
          </a:p>
          <a:p>
            <a:pPr marL="0" indent="0" hangingPunct="0">
              <a:buNone/>
            </a:pPr>
            <a:r>
              <a:rPr lang="en-GB" sz="2000" dirty="0"/>
              <a:t>Typically, we would ask for a time commitment of a few hours a month, but this would vary according to individuals. 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andglass, object, green, indoor&#10;&#10;Description automatically generated">
            <a:extLst>
              <a:ext uri="{FF2B5EF4-FFF2-40B4-BE49-F238E27FC236}">
                <a16:creationId xmlns:a16="http://schemas.microsoft.com/office/drawing/2014/main" id="{49BA5DEA-937F-D0DF-8A36-8888F93E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70" y="1159637"/>
            <a:ext cx="5421923" cy="4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4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95835-4034-4F1B-A892-741E347A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3700"/>
              <a:t>Support and supervision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F46E-D0BA-49C4-B98A-AC41B02D4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GB" sz="2000" dirty="0"/>
              <a:t>The Volunteer Coordinator will offer ongoing support and supervision to volunteers.  </a:t>
            </a:r>
          </a:p>
          <a:p>
            <a:r>
              <a:rPr lang="en-GB" sz="2000" dirty="0"/>
              <a:t>Regular check-ins will be offered to all volunteers where there will be opportunity to discuss any problems or issues that may arise.</a:t>
            </a:r>
          </a:p>
          <a:p>
            <a:endParaRPr lang="en-GB" sz="2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939FF-0428-4EE1-9FDD-89541149E179}"/>
              </a:ext>
            </a:extLst>
          </p:cNvPr>
          <p:cNvSpPr txBox="1"/>
          <p:nvPr/>
        </p:nvSpPr>
        <p:spPr>
          <a:xfrm>
            <a:off x="9872134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2" tooltip="https://www.flickr.com/photos/cgc/2974400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3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58A0B13-0CBB-CE8C-0DBE-62176C0FE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416" y="919312"/>
            <a:ext cx="5996355" cy="50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7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Information for Prospective Volunteers</vt:lpstr>
      <vt:lpstr>About Reading IASS for SEND </vt:lpstr>
      <vt:lpstr>How we help</vt:lpstr>
      <vt:lpstr>How you might help</vt:lpstr>
      <vt:lpstr>Recruitment</vt:lpstr>
      <vt:lpstr>Training for the role </vt:lpstr>
      <vt:lpstr>Support during training</vt:lpstr>
      <vt:lpstr>Time commitment</vt:lpstr>
      <vt:lpstr>Support and supervision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for Prospective Volunteers</dc:title>
  <dc:creator>Bamford, Sarah</dc:creator>
  <cp:lastModifiedBy>Bamford, Sarah</cp:lastModifiedBy>
  <cp:revision>119</cp:revision>
  <dcterms:created xsi:type="dcterms:W3CDTF">2022-03-01T21:08:57Z</dcterms:created>
  <dcterms:modified xsi:type="dcterms:W3CDTF">2022-05-26T12:08:20Z</dcterms:modified>
</cp:coreProperties>
</file>